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ela Gothic One" panose="020B0604020202020204" charset="-128"/>
      <p:regular r:id="rId13"/>
    </p:embeddedFont>
    <p:embeddedFont>
      <p:font typeface="DM Sans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553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067997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Heart Disease Prediction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531043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comparative study evaluating four ML models for heart disease prediction.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5468183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2024801015 - Mantasha Mohammed Sadiq
CSE DIV A Batch A</a:t>
            </a:r>
            <a:endParaRPr lang="en-US" sz="17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39166A-F1F6-6FC9-A3CC-153DCE5E573A}"/>
              </a:ext>
            </a:extLst>
          </p:cNvPr>
          <p:cNvSpPr/>
          <p:nvPr/>
        </p:nvSpPr>
        <p:spPr>
          <a:xfrm>
            <a:off x="12712814" y="7605132"/>
            <a:ext cx="1817649" cy="5241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41755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 and Future Work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16789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7" y="3197840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2326" y="324231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Conclusion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62326" y="3728442"/>
            <a:ext cx="29743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Logistic Regression outperforms complex models for heart disease prediction.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4707374" y="316789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0062" y="3197840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11391" y="3242310"/>
            <a:ext cx="2974300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Future Directions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11391" y="4084677"/>
            <a:ext cx="297430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Explore feature importance, larger datasets, and temporal data integration.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58309" y="5558076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997" y="5588020"/>
            <a:ext cx="342067" cy="4275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62326" y="563249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Impact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462326" y="6118622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Supports development of ML-based clinical decision support for early detection.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50340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Study Overview and Dataset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253740"/>
            <a:ext cx="3705463" cy="1974652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34779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Dataset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964067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1025 patient records with 14 clinical features.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3253740"/>
            <a:ext cx="3705463" cy="1974652"/>
          </a:xfrm>
          <a:prstGeom prst="roundRect">
            <a:avLst>
              <a:gd name="adj" fmla="val 460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4542" y="347793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Goal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4542" y="3964067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Compare Logistic Regression, SVM, KNN, and Random Forest models.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5444966"/>
            <a:ext cx="7627382" cy="1281232"/>
          </a:xfrm>
          <a:prstGeom prst="roundRect">
            <a:avLst>
              <a:gd name="adj" fmla="val 7102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566916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Target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6155293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Predict presence or absence of heart disease.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48" y="2012871"/>
            <a:ext cx="6773585" cy="420385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073509" y="1056323"/>
            <a:ext cx="5798582" cy="2850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Data Preprocessing and Feature Engineering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8073509" y="4232077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6197" y="4262021"/>
            <a:ext cx="342067" cy="42755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777526" y="430649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8777526" y="4792623"/>
            <a:ext cx="50945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Convert categorical data, handle missing values, standardize features.</a:t>
            </a:r>
            <a:endParaRPr lang="en-US" sz="1700" dirty="0"/>
          </a:p>
        </p:txBody>
      </p:sp>
      <p:sp>
        <p:nvSpPr>
          <p:cNvPr id="9" name="Shape 4"/>
          <p:cNvSpPr/>
          <p:nvPr/>
        </p:nvSpPr>
        <p:spPr>
          <a:xfrm>
            <a:off x="8073509" y="5919311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6197" y="5949255"/>
            <a:ext cx="342067" cy="4275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777526" y="59937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777526" y="6479858"/>
            <a:ext cx="50945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Age, sex, chest pain, blood pressure, cholesterol, ECG results, and more.</a:t>
            </a:r>
            <a:endParaRPr lang="en-US" sz="17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822BE8-B5EF-83DC-0C15-7330E337CC63}"/>
              </a:ext>
            </a:extLst>
          </p:cNvPr>
          <p:cNvSpPr/>
          <p:nvPr/>
        </p:nvSpPr>
        <p:spPr>
          <a:xfrm>
            <a:off x="12701239" y="7616707"/>
            <a:ext cx="1817649" cy="5241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948" y="573405"/>
            <a:ext cx="10422374" cy="684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Exploratory Data Analysis (EDA)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48" y="1803440"/>
            <a:ext cx="3642241" cy="2905601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253" y="1803440"/>
            <a:ext cx="3911798" cy="3106579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2116" y="1803440"/>
            <a:ext cx="4293632" cy="341030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27948" y="5889546"/>
            <a:ext cx="273677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Statistics</a:t>
            </a:r>
            <a:endParaRPr lang="en-US" sz="2150" dirty="0"/>
          </a:p>
        </p:txBody>
      </p:sp>
      <p:sp>
        <p:nvSpPr>
          <p:cNvPr id="7" name="Text 2"/>
          <p:cNvSpPr/>
          <p:nvPr/>
        </p:nvSpPr>
        <p:spPr>
          <a:xfrm>
            <a:off x="727948" y="6439495"/>
            <a:ext cx="6333530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Mean Age: 54.4 years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727948" y="6845022"/>
            <a:ext cx="6333530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Mean Cholesterol: 246.5 mg/dL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727948" y="7250549"/>
            <a:ext cx="6333530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Mean Max Heart Rate: 149 bpm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7576542" y="5889546"/>
            <a:ext cx="273677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Insights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7576542" y="6439495"/>
            <a:ext cx="6333530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dominant dataset (68.2%)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7576542" y="6845022"/>
            <a:ext cx="6333530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Chest pain type strongly differentiates disease presence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7576542" y="7250549"/>
            <a:ext cx="6333530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Correlations: Chest pain (0.43), Max heart rate (0.42)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94D915-04D7-3103-396E-1C689608CE9E}"/>
              </a:ext>
            </a:extLst>
          </p:cNvPr>
          <p:cNvSpPr/>
          <p:nvPr/>
        </p:nvSpPr>
        <p:spPr>
          <a:xfrm>
            <a:off x="12701239" y="7605132"/>
            <a:ext cx="1817649" cy="5241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85555"/>
            <a:ext cx="1044035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Machine Learning Models Used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839" y="2623185"/>
            <a:ext cx="2214205" cy="22142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5108138"/>
            <a:ext cx="307538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Logistic Regression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5950506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Linear model estimating heart disease probability.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4972" y="2623185"/>
            <a:ext cx="2214205" cy="221420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04442" y="5108138"/>
            <a:ext cx="307538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Support Vector Machine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04442" y="5950506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Finds optimal hyperplane to separate classes.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104" y="2623185"/>
            <a:ext cx="2214205" cy="221420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0574" y="5108138"/>
            <a:ext cx="307538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K-Nearest Neighbors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0574" y="5950506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Classifies based on nearest neighbors in feature space.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27237" y="2623185"/>
            <a:ext cx="2214205" cy="221420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908983" y="510813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Random Forest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96707" y="5594271"/>
            <a:ext cx="307538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Ensemble of decision trees voting for class prediction.</a:t>
            </a:r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FCD971-9A74-B8D7-F973-B71EEC75827D}"/>
              </a:ext>
            </a:extLst>
          </p:cNvPr>
          <p:cNvSpPr/>
          <p:nvPr/>
        </p:nvSpPr>
        <p:spPr>
          <a:xfrm>
            <a:off x="12701239" y="7605132"/>
            <a:ext cx="1817649" cy="5241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831890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 Evaluation Metrics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582227"/>
            <a:ext cx="7627382" cy="2970967"/>
          </a:xfrm>
          <a:prstGeom prst="roundRect">
            <a:avLst>
              <a:gd name="adj" fmla="val 3063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280642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Metrics Used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292554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Accuracy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982504" y="3714988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Precision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82504" y="4137422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Recall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982504" y="4559856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F1 Score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982504" y="4982289"/>
            <a:ext cx="717899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ROC AUC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58309" y="5769769"/>
            <a:ext cx="7627382" cy="1627942"/>
          </a:xfrm>
          <a:prstGeom prst="roundRect">
            <a:avLst>
              <a:gd name="adj" fmla="val 5590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2504" y="599396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Workflow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982504" y="6480096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cleaning → Feature engineering → Train-test split → Model training → Evaluation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2396490"/>
            <a:ext cx="4457700" cy="34366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4709" y="150423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Performance Comparison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44709" y="3254573"/>
            <a:ext cx="7627382" cy="3470672"/>
          </a:xfrm>
          <a:prstGeom prst="roundRect">
            <a:avLst>
              <a:gd name="adj" fmla="val 262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6252329" y="3262193"/>
            <a:ext cx="7611308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469975" y="3399711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9010531" y="3399711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Accuracy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11547277" y="3399711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F1 Score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6252329" y="3883938"/>
            <a:ext cx="7611308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6469975" y="4021455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Logistic Regression</a:t>
            </a:r>
            <a:endParaRPr lang="en-US" sz="1700" dirty="0"/>
          </a:p>
        </p:txBody>
      </p:sp>
      <p:sp>
        <p:nvSpPr>
          <p:cNvPr id="12" name="Text 8"/>
          <p:cNvSpPr/>
          <p:nvPr/>
        </p:nvSpPr>
        <p:spPr>
          <a:xfrm>
            <a:off x="9010531" y="4021455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82.46%</a:t>
            </a:r>
            <a:endParaRPr lang="en-US" sz="1700" dirty="0"/>
          </a:p>
        </p:txBody>
      </p:sp>
      <p:sp>
        <p:nvSpPr>
          <p:cNvPr id="13" name="Text 9"/>
          <p:cNvSpPr/>
          <p:nvPr/>
        </p:nvSpPr>
        <p:spPr>
          <a:xfrm>
            <a:off x="11547277" y="4021455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84.38%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6252329" y="4505682"/>
            <a:ext cx="7611308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6469975" y="4643199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Random Forest</a:t>
            </a:r>
            <a:endParaRPr lang="en-US" sz="1700" dirty="0"/>
          </a:p>
        </p:txBody>
      </p:sp>
      <p:sp>
        <p:nvSpPr>
          <p:cNvPr id="16" name="Text 12"/>
          <p:cNvSpPr/>
          <p:nvPr/>
        </p:nvSpPr>
        <p:spPr>
          <a:xfrm>
            <a:off x="9010531" y="4643199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73.68%</a:t>
            </a:r>
            <a:endParaRPr lang="en-US" sz="1700" dirty="0"/>
          </a:p>
        </p:txBody>
      </p:sp>
      <p:sp>
        <p:nvSpPr>
          <p:cNvPr id="17" name="Text 13"/>
          <p:cNvSpPr/>
          <p:nvPr/>
        </p:nvSpPr>
        <p:spPr>
          <a:xfrm>
            <a:off x="11547277" y="4643199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75.41%</a:t>
            </a:r>
            <a:endParaRPr lang="en-US" sz="1700" dirty="0"/>
          </a:p>
        </p:txBody>
      </p:sp>
      <p:sp>
        <p:nvSpPr>
          <p:cNvPr id="18" name="Shape 14"/>
          <p:cNvSpPr/>
          <p:nvPr/>
        </p:nvSpPr>
        <p:spPr>
          <a:xfrm>
            <a:off x="6252329" y="5127427"/>
            <a:ext cx="7611308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6469975" y="5264944"/>
            <a:ext cx="209978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Support Vector Machine</a:t>
            </a:r>
            <a:endParaRPr lang="en-US" sz="1700" dirty="0"/>
          </a:p>
        </p:txBody>
      </p:sp>
      <p:sp>
        <p:nvSpPr>
          <p:cNvPr id="20" name="Text 16"/>
          <p:cNvSpPr/>
          <p:nvPr/>
        </p:nvSpPr>
        <p:spPr>
          <a:xfrm>
            <a:off x="9010531" y="5264944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73.68%</a:t>
            </a:r>
            <a:endParaRPr lang="en-US" sz="1700" dirty="0"/>
          </a:p>
        </p:txBody>
      </p:sp>
      <p:sp>
        <p:nvSpPr>
          <p:cNvPr id="21" name="Text 17"/>
          <p:cNvSpPr/>
          <p:nvPr/>
        </p:nvSpPr>
        <p:spPr>
          <a:xfrm>
            <a:off x="11547277" y="5264944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74.58%</a:t>
            </a:r>
            <a:endParaRPr lang="en-US" sz="1700" dirty="0"/>
          </a:p>
        </p:txBody>
      </p:sp>
      <p:sp>
        <p:nvSpPr>
          <p:cNvPr id="22" name="Shape 18"/>
          <p:cNvSpPr/>
          <p:nvPr/>
        </p:nvSpPr>
        <p:spPr>
          <a:xfrm>
            <a:off x="6252329" y="6095881"/>
            <a:ext cx="7611308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3" name="Text 19"/>
          <p:cNvSpPr/>
          <p:nvPr/>
        </p:nvSpPr>
        <p:spPr>
          <a:xfrm>
            <a:off x="6469975" y="6233398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K-Nearest Neighbors</a:t>
            </a:r>
            <a:endParaRPr lang="en-US" sz="1700" dirty="0"/>
          </a:p>
        </p:txBody>
      </p:sp>
      <p:sp>
        <p:nvSpPr>
          <p:cNvPr id="24" name="Text 20"/>
          <p:cNvSpPr/>
          <p:nvPr/>
        </p:nvSpPr>
        <p:spPr>
          <a:xfrm>
            <a:off x="9010531" y="6233398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70.18%</a:t>
            </a:r>
            <a:endParaRPr lang="en-US" sz="1700" dirty="0"/>
          </a:p>
        </p:txBody>
      </p:sp>
      <p:sp>
        <p:nvSpPr>
          <p:cNvPr id="25" name="Text 21"/>
          <p:cNvSpPr/>
          <p:nvPr/>
        </p:nvSpPr>
        <p:spPr>
          <a:xfrm>
            <a:off x="11547277" y="6233398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70.18%</a:t>
            </a:r>
            <a:endParaRPr lang="en-US" sz="17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E14886-33D7-7BA3-7741-A2A68CC0EBEB}"/>
              </a:ext>
            </a:extLst>
          </p:cNvPr>
          <p:cNvSpPr/>
          <p:nvPr/>
        </p:nvSpPr>
        <p:spPr>
          <a:xfrm>
            <a:off x="12701239" y="7605132"/>
            <a:ext cx="1817649" cy="5241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213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5922" y="3077051"/>
            <a:ext cx="5979319" cy="663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Analysis of Results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22" y="4043124"/>
            <a:ext cx="1008578" cy="12102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17038" y="4244816"/>
            <a:ext cx="314229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Logistic Regression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017038" y="4697492"/>
            <a:ext cx="1190744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accuracy, effective linear relationship capture.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22" y="5253395"/>
            <a:ext cx="1008578" cy="12102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17038" y="5455087"/>
            <a:ext cx="3505319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Random Forest &amp; SVM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017038" y="5907762"/>
            <a:ext cx="1190744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Moderate accuracy with different precision-recall trade-offs.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22" y="6463665"/>
            <a:ext cx="1008578" cy="12102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17038" y="6665357"/>
            <a:ext cx="2654141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KNN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2017038" y="7118033"/>
            <a:ext cx="11907441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Lowest performance, less effective for this dataset.</a:t>
            </a:r>
            <a:endParaRPr lang="en-US" sz="15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9299A3-2F09-778B-47E7-17B0C95DDD65}"/>
              </a:ext>
            </a:extLst>
          </p:cNvPr>
          <p:cNvSpPr/>
          <p:nvPr/>
        </p:nvSpPr>
        <p:spPr>
          <a:xfrm>
            <a:off x="12701239" y="7605132"/>
            <a:ext cx="1817649" cy="5241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877372"/>
            <a:ext cx="702623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Project Screenshots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131576"/>
            <a:ext cx="290226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Confusion Matrix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2704386"/>
            <a:ext cx="3474006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Confusion matrix for logistic regression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641527"/>
            <a:ext cx="3474006" cy="31739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768572" y="2131576"/>
            <a:ext cx="334184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Model Performance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768572" y="2704386"/>
            <a:ext cx="470046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Visuals of accuracy, F1 scores, and ROC curves for quick evaluation.</a:t>
            </a:r>
            <a:endParaRPr lang="en-US" sz="17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572" y="3641527"/>
            <a:ext cx="4700468" cy="346698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005298" y="213157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PCA visual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005298" y="2704386"/>
            <a:ext cx="38819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Plot explained variance by each component.</a:t>
            </a:r>
            <a:endParaRPr lang="en-US" sz="17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5298" y="3641527"/>
            <a:ext cx="3877032" cy="250674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A346B2E-AF3C-5C88-6080-DDAAB9E6BC9A}"/>
              </a:ext>
            </a:extLst>
          </p:cNvPr>
          <p:cNvSpPr/>
          <p:nvPr/>
        </p:nvSpPr>
        <p:spPr>
          <a:xfrm>
            <a:off x="12701239" y="7605132"/>
            <a:ext cx="1817649" cy="52410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377</Words>
  <Application>Microsoft Office PowerPoint</Application>
  <PresentationFormat>Custom</PresentationFormat>
  <Paragraphs>89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Dela Gothic One</vt:lpstr>
      <vt:lpstr>DM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Mantasha Mohd Sadiq</cp:lastModifiedBy>
  <cp:revision>2</cp:revision>
  <dcterms:created xsi:type="dcterms:W3CDTF">2025-05-07T06:31:00Z</dcterms:created>
  <dcterms:modified xsi:type="dcterms:W3CDTF">2025-05-07T06:36:33Z</dcterms:modified>
</cp:coreProperties>
</file>